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7" r:id="rId2"/>
    <p:sldId id="258" r:id="rId3"/>
    <p:sldId id="261" r:id="rId4"/>
    <p:sldId id="264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3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FF66"/>
    <a:srgbClr val="89F3BE"/>
    <a:srgbClr val="FF9900"/>
    <a:srgbClr val="DAE28E"/>
    <a:srgbClr val="E6D48A"/>
    <a:srgbClr val="F4AAD6"/>
    <a:srgbClr val="FACB92"/>
    <a:srgbClr val="FADAE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36" autoAdjust="0"/>
    <p:restoredTop sz="91837" autoAdjust="0"/>
  </p:normalViewPr>
  <p:slideViewPr>
    <p:cSldViewPr showGuides="1">
      <p:cViewPr varScale="1">
        <p:scale>
          <a:sx n="63" d="100"/>
          <a:sy n="63" d="100"/>
        </p:scale>
        <p:origin x="-1376" y="-64"/>
      </p:cViewPr>
      <p:guideLst>
        <p:guide orient="horz" pos="283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01CA037-30D6-4D85-95BB-DD293B4AC6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08064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B3FF05-ADE5-4A07-9E9D-538A3E862AED}" type="datetimeFigureOut">
              <a:rPr lang="en-US" smtClean="0"/>
              <a:pPr/>
              <a:t>2/6/2024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36F6EC-DD88-4865-8171-FDF8BF8859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89318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6F6EC-DD88-4865-8171-FDF8BF88596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5198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2E1A9B-D0FE-44A4-A2C8-DBCB7A10C2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970FC6-5E01-4224-B895-C19BE3DF7E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4DA24B-875D-443F-9B23-14C7937E63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586B50-A697-4F5A-BB20-6557150DF4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B47F85-6C7D-462A-B00A-156A6B6747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68F14-86D8-4C63-89A6-A2CDB1C13F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EE952-A098-4605-8065-B8695883D7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EE9C6C-E217-4D0D-8DD1-BCA44DE15A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9ADE12-4B20-4542-B1A6-60E2040D20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9EE5B2-8D75-40DF-9BA7-539963CA72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AC8D2D-7CBA-4072-AEC5-45A9D1A3B8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00E4ED6-9B44-4F51-8ABA-38FAEC61F01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299085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4800" b="1" dirty="0">
                <a:solidFill>
                  <a:srgbClr val="FFFF66"/>
                </a:solidFill>
              </a:rPr>
              <a:t>EHO </a:t>
            </a:r>
            <a:r>
              <a:rPr lang="sr-Latn-CS" sz="4800" b="1" dirty="0">
                <a:solidFill>
                  <a:srgbClr val="FFFF66"/>
                </a:solidFill>
              </a:rPr>
              <a:t>ŠKOLA DEDINJE</a:t>
            </a:r>
            <a:r>
              <a:rPr lang="en-US" b="1" dirty="0">
                <a:solidFill>
                  <a:srgbClr val="FFFF66"/>
                </a:solidFill>
              </a:rPr>
              <a:t/>
            </a:r>
            <a:br>
              <a:rPr lang="en-US" b="1" dirty="0">
                <a:solidFill>
                  <a:srgbClr val="FFFF66"/>
                </a:solidFill>
              </a:rPr>
            </a:br>
            <a:r>
              <a:rPr lang="en-US" sz="4200" i="1" dirty="0">
                <a:solidFill>
                  <a:srgbClr val="FFFF66"/>
                </a:solidFill>
              </a:rPr>
              <a:t>I</a:t>
            </a:r>
            <a:r>
              <a:rPr lang="sr-Latn-CS" sz="4200" i="1" dirty="0">
                <a:solidFill>
                  <a:srgbClr val="FFFF66"/>
                </a:solidFill>
              </a:rPr>
              <a:t>ZVEŠTAJ O </a:t>
            </a:r>
            <a:br>
              <a:rPr lang="sr-Latn-CS" sz="4200" i="1" dirty="0">
                <a:solidFill>
                  <a:srgbClr val="FFFF66"/>
                </a:solidFill>
              </a:rPr>
            </a:br>
            <a:r>
              <a:rPr lang="sr-Latn-CS" sz="4200" i="1" dirty="0" smtClean="0">
                <a:solidFill>
                  <a:srgbClr val="FFFF66"/>
                </a:solidFill>
              </a:rPr>
              <a:t>28. </a:t>
            </a:r>
            <a:r>
              <a:rPr lang="sr-Latn-CS" sz="4200" i="1" dirty="0">
                <a:solidFill>
                  <a:srgbClr val="FFFF66"/>
                </a:solidFill>
              </a:rPr>
              <a:t>OSNOVNOM KURSU</a:t>
            </a:r>
            <a:endParaRPr lang="en-US" sz="4200" i="1" dirty="0">
              <a:solidFill>
                <a:srgbClr val="FFFF66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943600"/>
            <a:ext cx="8534400" cy="53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r-Latn-CS" sz="3000" i="1">
                <a:solidFill>
                  <a:schemeClr val="bg1"/>
                </a:solidFill>
              </a:rPr>
              <a:t>Institut za kardiovaskularne bolesti Dedinje</a:t>
            </a:r>
            <a:endParaRPr lang="en-US" sz="3000" i="1">
              <a:solidFill>
                <a:schemeClr val="bg1"/>
              </a:solidFill>
            </a:endParaRPr>
          </a:p>
        </p:txBody>
      </p:sp>
      <p:pic>
        <p:nvPicPr>
          <p:cNvPr id="19460" name="Picture 4" descr="Transparency Dedinje 3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3581400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534400" cy="2316162"/>
          </a:xfrm>
        </p:spPr>
        <p:txBody>
          <a:bodyPr/>
          <a:lstStyle/>
          <a:p>
            <a:r>
              <a:rPr lang="sr-Latn-CS" sz="4000" dirty="0">
                <a:solidFill>
                  <a:srgbClr val="FFFF66"/>
                </a:solidFill>
              </a:rPr>
              <a:t>Eho škola Dedinje</a:t>
            </a:r>
            <a:br>
              <a:rPr lang="sr-Latn-CS" sz="4000" dirty="0">
                <a:solidFill>
                  <a:srgbClr val="FFFF66"/>
                </a:solidFill>
              </a:rPr>
            </a:br>
            <a:r>
              <a:rPr lang="sr-Latn-CS" sz="4000" i="1" dirty="0" smtClean="0">
                <a:solidFill>
                  <a:srgbClr val="FFFF66"/>
                </a:solidFill>
              </a:rPr>
              <a:t>28. </a:t>
            </a:r>
            <a:r>
              <a:rPr lang="sr-Latn-CS" sz="4000" i="1" dirty="0">
                <a:solidFill>
                  <a:srgbClr val="FFFF66"/>
                </a:solidFill>
              </a:rPr>
              <a:t>osnovni kurs</a:t>
            </a:r>
            <a:br>
              <a:rPr lang="sr-Latn-CS" sz="4000" i="1" dirty="0">
                <a:solidFill>
                  <a:srgbClr val="FFFF66"/>
                </a:solidFill>
              </a:rPr>
            </a:br>
            <a:r>
              <a:rPr lang="sr-Latn-RS" sz="4000" i="1" dirty="0" smtClean="0">
                <a:solidFill>
                  <a:srgbClr val="FFFF66"/>
                </a:solidFill>
              </a:rPr>
              <a:t>Septembar</a:t>
            </a:r>
            <a:r>
              <a:rPr lang="sr-Latn-RS" sz="4000" i="1" dirty="0" smtClean="0">
                <a:solidFill>
                  <a:srgbClr val="FFFF66"/>
                </a:solidFill>
              </a:rPr>
              <a:t> 2023.</a:t>
            </a:r>
            <a:endParaRPr lang="en-US" sz="3600" i="1" dirty="0">
              <a:solidFill>
                <a:srgbClr val="FFFF66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4600" y="2461846"/>
            <a:ext cx="4114800" cy="662354"/>
          </a:xfrm>
          <a:solidFill>
            <a:schemeClr val="accent1"/>
          </a:solidFill>
          <a:ln w="12700">
            <a:solidFill>
              <a:schemeClr val="bg1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sr-Latn-CS" b="1" dirty="0">
                <a:solidFill>
                  <a:schemeClr val="accent2"/>
                </a:solidFill>
              </a:rPr>
              <a:t>Teorijski deo 5 dana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048000" y="4114800"/>
            <a:ext cx="3276600" cy="1669701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sr-Latn-CS" sz="3000" b="1" dirty="0">
                <a:solidFill>
                  <a:schemeClr val="accent2"/>
                </a:solidFill>
              </a:rPr>
              <a:t>11 nedelja celodnevne</a:t>
            </a:r>
          </a:p>
          <a:p>
            <a:pPr marL="342900" indent="-342900" algn="ctr">
              <a:spcBef>
                <a:spcPct val="20000"/>
              </a:spcBef>
            </a:pPr>
            <a:r>
              <a:rPr lang="sr-Latn-CS" sz="3000" b="1" dirty="0">
                <a:solidFill>
                  <a:schemeClr val="accent2"/>
                </a:solidFill>
              </a:rPr>
              <a:t>praktične obuke</a:t>
            </a:r>
            <a:endParaRPr lang="en-US" sz="3000" b="1" dirty="0">
              <a:solidFill>
                <a:schemeClr val="accent2"/>
              </a:solidFill>
            </a:endParaRPr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4576186" y="3200400"/>
            <a:ext cx="0" cy="838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819400" y="2438400"/>
            <a:ext cx="3276600" cy="6699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sr-Latn-CS" sz="3200" b="1" dirty="0">
                <a:solidFill>
                  <a:srgbClr val="000066"/>
                </a:solidFill>
              </a:rPr>
              <a:t>Polaznika </a:t>
            </a:r>
            <a:r>
              <a:rPr lang="sr-Latn-CS" sz="3200" b="1" dirty="0" smtClean="0">
                <a:solidFill>
                  <a:srgbClr val="000066"/>
                </a:solidFill>
              </a:rPr>
              <a:t>13</a:t>
            </a:r>
            <a:endParaRPr lang="en-US" sz="3200" b="1" dirty="0">
              <a:solidFill>
                <a:srgbClr val="000066"/>
              </a:solidFill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52400" y="4038600"/>
            <a:ext cx="28956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sr-Latn-CS" sz="2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11 </a:t>
            </a:r>
            <a:r>
              <a:rPr lang="sr-Latn-C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specijalista</a:t>
            </a:r>
          </a:p>
          <a:p>
            <a:pPr marL="342900" indent="-342900" algn="ctr">
              <a:spcBef>
                <a:spcPct val="20000"/>
              </a:spcBef>
            </a:pPr>
            <a:r>
              <a:rPr lang="sr-Latn-C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Interne medicine</a:t>
            </a:r>
            <a:endParaRPr lang="en-US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4495800" y="3124200"/>
            <a:ext cx="0" cy="44608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2057400" y="3581400"/>
            <a:ext cx="48768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2057400" y="3581400"/>
            <a:ext cx="0" cy="3730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6934200" y="3581400"/>
            <a:ext cx="0" cy="3730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93" name="Rectangle 25"/>
          <p:cNvSpPr>
            <a:spLocks noChangeArrowheads="1"/>
          </p:cNvSpPr>
          <p:nvPr/>
        </p:nvSpPr>
        <p:spPr bwMode="auto">
          <a:xfrm>
            <a:off x="6248400" y="4038600"/>
            <a:ext cx="27432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sr-Latn-C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specijalizanta </a:t>
            </a:r>
          </a:p>
          <a:p>
            <a:pPr marL="342900" indent="-342900" algn="ctr">
              <a:spcBef>
                <a:spcPct val="20000"/>
              </a:spcBef>
            </a:pPr>
            <a:r>
              <a:rPr lang="sr-Latn-C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Interne medicine</a:t>
            </a:r>
            <a:endParaRPr lang="en-US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304800" y="274638"/>
            <a:ext cx="8534400" cy="231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sr-Latn-CS" sz="4000" kern="0" dirty="0">
                <a:solidFill>
                  <a:srgbClr val="FFFF66"/>
                </a:solidFill>
              </a:rPr>
              <a:t>Eho škola Dedinje</a:t>
            </a:r>
            <a:br>
              <a:rPr lang="sr-Latn-CS" sz="4000" kern="0" dirty="0">
                <a:solidFill>
                  <a:srgbClr val="FFFF66"/>
                </a:solidFill>
              </a:rPr>
            </a:br>
            <a:r>
              <a:rPr lang="sr-Latn-CS" sz="4000" i="1" kern="0" dirty="0" smtClean="0">
                <a:solidFill>
                  <a:srgbClr val="FFFF66"/>
                </a:solidFill>
              </a:rPr>
              <a:t>28. </a:t>
            </a:r>
            <a:r>
              <a:rPr lang="sr-Latn-CS" sz="4000" i="1" kern="0" dirty="0">
                <a:solidFill>
                  <a:srgbClr val="FFFF66"/>
                </a:solidFill>
              </a:rPr>
              <a:t>osnovni kurs</a:t>
            </a:r>
            <a:br>
              <a:rPr lang="sr-Latn-CS" sz="4000" i="1" kern="0" dirty="0">
                <a:solidFill>
                  <a:srgbClr val="FFFF66"/>
                </a:solidFill>
              </a:rPr>
            </a:br>
            <a:r>
              <a:rPr lang="sr-Latn-RS" sz="4000" i="1" dirty="0" smtClean="0">
                <a:solidFill>
                  <a:srgbClr val="FFFF66"/>
                </a:solidFill>
              </a:rPr>
              <a:t> Septembar 2023.</a:t>
            </a:r>
            <a:endParaRPr lang="en-US" sz="3600" i="1" kern="0" dirty="0">
              <a:solidFill>
                <a:srgbClr val="FFFF66"/>
              </a:solidFill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7DF7E63B-09B7-BB02-6691-B80794A78002}"/>
              </a:ext>
            </a:extLst>
          </p:cNvPr>
          <p:cNvCxnSpPr/>
          <p:nvPr/>
        </p:nvCxnSpPr>
        <p:spPr>
          <a:xfrm>
            <a:off x="3200400" y="3581400"/>
            <a:ext cx="0" cy="19050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AD2CC43B-9E93-25A2-1B57-41625108DFA0}"/>
              </a:ext>
            </a:extLst>
          </p:cNvPr>
          <p:cNvCxnSpPr/>
          <p:nvPr/>
        </p:nvCxnSpPr>
        <p:spPr>
          <a:xfrm>
            <a:off x="5715000" y="3581400"/>
            <a:ext cx="0" cy="19050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5" name="Rectangle 5">
            <a:extLst>
              <a:ext uri="{FF2B5EF4-FFF2-40B4-BE49-F238E27FC236}">
                <a16:creationId xmlns="" xmlns:a16="http://schemas.microsoft.com/office/drawing/2014/main" id="{92C5C7A1-0F23-6F55-45C3-D7D919271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5550484"/>
            <a:ext cx="28956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sr-Latn-C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sr-Latn-CS" sz="2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r-Latn-C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subspecijalista</a:t>
            </a:r>
          </a:p>
          <a:p>
            <a:pPr marL="342900" indent="-342900" algn="ctr">
              <a:spcBef>
                <a:spcPct val="20000"/>
              </a:spcBef>
            </a:pPr>
            <a:r>
              <a:rPr lang="sr-Latn-C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kardiologije</a:t>
            </a:r>
            <a:endParaRPr lang="en-US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" name="Rectangle 5">
            <a:extLst>
              <a:ext uri="{FF2B5EF4-FFF2-40B4-BE49-F238E27FC236}">
                <a16:creationId xmlns="" xmlns:a16="http://schemas.microsoft.com/office/drawing/2014/main" id="{0906223A-8F99-E8A6-36D3-B7E8BA15A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5550484"/>
            <a:ext cx="28956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sr-Latn-CS" sz="2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sr-Latn-C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specijalizanta</a:t>
            </a:r>
          </a:p>
          <a:p>
            <a:pPr marL="342900" indent="-342900" algn="ctr">
              <a:spcBef>
                <a:spcPct val="20000"/>
              </a:spcBef>
            </a:pPr>
            <a:r>
              <a:rPr lang="sr-Latn-C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kardiologije</a:t>
            </a:r>
            <a:endParaRPr lang="en-US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20113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r-Latn-CS" dirty="0">
                <a:solidFill>
                  <a:srgbClr val="FFFF66"/>
                </a:solidFill>
              </a:rPr>
              <a:t>Eho škola Dedinje</a:t>
            </a:r>
            <a:br>
              <a:rPr lang="sr-Latn-CS" dirty="0">
                <a:solidFill>
                  <a:srgbClr val="FFFF66"/>
                </a:solidFill>
              </a:rPr>
            </a:br>
            <a:r>
              <a:rPr lang="sr-Latn-CS" sz="4000" i="1" dirty="0" smtClean="0">
                <a:solidFill>
                  <a:srgbClr val="FFFF66"/>
                </a:solidFill>
              </a:rPr>
              <a:t>28. </a:t>
            </a:r>
            <a:r>
              <a:rPr lang="sr-Latn-CS" sz="4000" i="1" dirty="0">
                <a:solidFill>
                  <a:srgbClr val="FFFF66"/>
                </a:solidFill>
              </a:rPr>
              <a:t>osnovni kurs</a:t>
            </a:r>
            <a:br>
              <a:rPr lang="sr-Latn-CS" sz="4000" i="1" dirty="0">
                <a:solidFill>
                  <a:srgbClr val="FFFF66"/>
                </a:solidFill>
              </a:rPr>
            </a:br>
            <a:r>
              <a:rPr lang="sr-Latn-RS" sz="4000" i="1" dirty="0" smtClean="0">
                <a:solidFill>
                  <a:srgbClr val="FFFF66"/>
                </a:solidFill>
              </a:rPr>
              <a:t> Septembar 2023.</a:t>
            </a:r>
            <a:endParaRPr lang="en-US" sz="4000" i="1" dirty="0">
              <a:solidFill>
                <a:srgbClr val="FFFF66"/>
              </a:solidFill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286000" y="3352800"/>
            <a:ext cx="4572000" cy="685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sr-Latn-CS" sz="3200" b="1">
                <a:solidFill>
                  <a:srgbClr val="000066"/>
                </a:solidFill>
              </a:rPr>
              <a:t>Zaposlenih polaznika</a:t>
            </a:r>
            <a:endParaRPr lang="en-US" sz="3200" b="1">
              <a:solidFill>
                <a:srgbClr val="000066"/>
              </a:solidFill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5000" y="5257800"/>
            <a:ext cx="5257800" cy="609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sr-Latn-CS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13/13 </a:t>
            </a:r>
            <a:r>
              <a:rPr lang="sr-Latn-C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 radnom odnosu</a:t>
            </a:r>
            <a:endParaRPr lang="en-US" sz="28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H="1">
            <a:off x="4495800" y="4114800"/>
            <a:ext cx="0" cy="1066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128587" y="1766732"/>
            <a:ext cx="4267200" cy="381000"/>
          </a:xfrm>
          <a:prstGeom prst="rect">
            <a:avLst/>
          </a:prstGeom>
          <a:gradFill rotWithShape="1">
            <a:gsLst>
              <a:gs pos="0">
                <a:srgbClr val="DDDDDD">
                  <a:gamma/>
                  <a:shade val="46275"/>
                  <a:invGamma/>
                </a:srgbClr>
              </a:gs>
              <a:gs pos="100000">
                <a:srgbClr val="DDDDDD"/>
              </a:gs>
            </a:gsLst>
            <a:lin ang="18900000" scaled="1"/>
          </a:gra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sr-Latn-CS" sz="2000" b="1" dirty="0">
                <a:solidFill>
                  <a:schemeClr val="accent2"/>
                </a:solidFill>
              </a:rPr>
              <a:t>Srbija	                                          </a:t>
            </a:r>
            <a:r>
              <a:rPr lang="sr-Latn-CS" sz="2000" b="1" dirty="0" smtClean="0">
                <a:solidFill>
                  <a:schemeClr val="accent2"/>
                </a:solidFill>
              </a:rPr>
              <a:t>7</a:t>
            </a:r>
            <a:r>
              <a:rPr lang="sr-Latn-CS" sz="2000" b="1" dirty="0">
                <a:solidFill>
                  <a:schemeClr val="accent2"/>
                </a:solidFill>
              </a:rPr>
              <a:t>	</a:t>
            </a:r>
            <a:r>
              <a:rPr lang="en-US" sz="2000" b="1" dirty="0">
                <a:solidFill>
                  <a:schemeClr val="accent2"/>
                </a:solidFill>
              </a:rPr>
              <a:t>       </a:t>
            </a:r>
            <a:r>
              <a:rPr lang="sr-Latn-CS" sz="2000" b="1" dirty="0">
                <a:solidFill>
                  <a:schemeClr val="accent2"/>
                </a:solidFill>
              </a:rPr>
              <a:t>                  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auto">
          <a:xfrm>
            <a:off x="128587" y="2333624"/>
            <a:ext cx="4267200" cy="381000"/>
          </a:xfrm>
          <a:prstGeom prst="rect">
            <a:avLst/>
          </a:prstGeom>
          <a:solidFill>
            <a:srgbClr val="F4AAD6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sr-Latn-CS" sz="2000" b="1" dirty="0">
                <a:solidFill>
                  <a:schemeClr val="accent2"/>
                </a:solidFill>
              </a:rPr>
              <a:t>Van Beograda		             </a:t>
            </a:r>
            <a:r>
              <a:rPr lang="sr-Latn-CS" sz="2000" b="1" dirty="0" smtClean="0">
                <a:solidFill>
                  <a:schemeClr val="accent2"/>
                </a:solidFill>
              </a:rPr>
              <a:t>   5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8268" name="Rectangle 76"/>
          <p:cNvSpPr>
            <a:spLocks noChangeArrowheads="1"/>
          </p:cNvSpPr>
          <p:nvPr/>
        </p:nvSpPr>
        <p:spPr bwMode="auto">
          <a:xfrm>
            <a:off x="228600" y="2878393"/>
            <a:ext cx="4167187" cy="457200"/>
          </a:xfrm>
          <a:prstGeom prst="rect">
            <a:avLst/>
          </a:prstGeom>
          <a:solidFill>
            <a:srgbClr val="FADAED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sr-Latn-CS" sz="2000" b="1" dirty="0" smtClean="0">
                <a:solidFill>
                  <a:schemeClr val="accent2"/>
                </a:solidFill>
              </a:rPr>
              <a:t>OB Novi Pazar                        2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8273" name="Rectangle 81"/>
          <p:cNvSpPr>
            <a:spLocks noChangeArrowheads="1"/>
          </p:cNvSpPr>
          <p:nvPr/>
        </p:nvSpPr>
        <p:spPr bwMode="auto">
          <a:xfrm>
            <a:off x="228600" y="3485535"/>
            <a:ext cx="4167187" cy="457200"/>
          </a:xfrm>
          <a:prstGeom prst="rect">
            <a:avLst/>
          </a:prstGeom>
          <a:solidFill>
            <a:srgbClr val="FADAED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sr-Latn-CS" sz="2000" b="1" dirty="0" smtClean="0">
                <a:solidFill>
                  <a:schemeClr val="accent2"/>
                </a:solidFill>
              </a:rPr>
              <a:t>DZ Topola                                1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27" name="Rectangle 65"/>
          <p:cNvSpPr>
            <a:spLocks noChangeArrowheads="1"/>
          </p:cNvSpPr>
          <p:nvPr/>
        </p:nvSpPr>
        <p:spPr bwMode="auto">
          <a:xfrm>
            <a:off x="4648784" y="2385197"/>
            <a:ext cx="4392149" cy="2186803"/>
          </a:xfrm>
          <a:prstGeom prst="rect">
            <a:avLst/>
          </a:prstGeom>
          <a:solidFill>
            <a:srgbClr val="E6D48A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sr-Latn-CS" sz="2000" b="1" dirty="0">
                <a:solidFill>
                  <a:schemeClr val="accent2"/>
                </a:solidFill>
              </a:rPr>
              <a:t>BIH                </a:t>
            </a:r>
            <a:r>
              <a:rPr lang="sr-Latn-CS" sz="2000" b="1" dirty="0" smtClean="0">
                <a:solidFill>
                  <a:schemeClr val="accent2"/>
                </a:solidFill>
              </a:rPr>
              <a:t>                       </a:t>
            </a:r>
            <a:r>
              <a:rPr lang="en-US" sz="2000" b="1" dirty="0" smtClean="0">
                <a:solidFill>
                  <a:schemeClr val="accent2"/>
                </a:solidFill>
              </a:rPr>
              <a:t> </a:t>
            </a:r>
            <a:r>
              <a:rPr lang="sr-Latn-RS" sz="2000" b="1" dirty="0" smtClean="0">
                <a:solidFill>
                  <a:schemeClr val="accent2"/>
                </a:solidFill>
              </a:rPr>
              <a:t>          4</a:t>
            </a:r>
            <a:endParaRPr lang="sr-Latn-CS" sz="2000" b="1" dirty="0">
              <a:solidFill>
                <a:schemeClr val="accent2"/>
              </a:solidFill>
            </a:endParaRPr>
          </a:p>
          <a:p>
            <a:pPr>
              <a:spcBef>
                <a:spcPct val="20000"/>
              </a:spcBef>
              <a:buFontTx/>
              <a:buChar char="-"/>
            </a:pPr>
            <a:r>
              <a:rPr lang="sr-Latn-CS" sz="2000" b="1" dirty="0" smtClean="0">
                <a:solidFill>
                  <a:schemeClr val="accent2"/>
                </a:solidFill>
              </a:rPr>
              <a:t>UKC </a:t>
            </a:r>
            <a:r>
              <a:rPr lang="sr-Latn-CS" sz="2000" b="1" dirty="0">
                <a:solidFill>
                  <a:schemeClr val="accent2"/>
                </a:solidFill>
              </a:rPr>
              <a:t>RS </a:t>
            </a:r>
            <a:r>
              <a:rPr lang="sr-Latn-CS" sz="2000" b="1" dirty="0" smtClean="0">
                <a:solidFill>
                  <a:schemeClr val="accent2"/>
                </a:solidFill>
              </a:rPr>
              <a:t>                                        1</a:t>
            </a:r>
            <a:endParaRPr lang="sr-Latn-CS" sz="2000" b="1" dirty="0">
              <a:solidFill>
                <a:schemeClr val="accent2"/>
              </a:solidFill>
            </a:endParaRPr>
          </a:p>
          <a:p>
            <a:pPr>
              <a:spcBef>
                <a:spcPct val="20000"/>
              </a:spcBef>
              <a:buFontTx/>
              <a:buChar char="-"/>
            </a:pPr>
            <a:r>
              <a:rPr lang="sr-Latn-CS" sz="2000" b="1" dirty="0" smtClean="0">
                <a:solidFill>
                  <a:schemeClr val="accent2"/>
                </a:solidFill>
              </a:rPr>
              <a:t>OB Doboj                                      1</a:t>
            </a:r>
          </a:p>
          <a:p>
            <a:pPr>
              <a:spcBef>
                <a:spcPct val="20000"/>
              </a:spcBef>
              <a:buFontTx/>
              <a:buChar char="-"/>
            </a:pPr>
            <a:r>
              <a:rPr lang="sr-Latn-CS" sz="2000" b="1" dirty="0" smtClean="0">
                <a:solidFill>
                  <a:schemeClr val="accent2"/>
                </a:solidFill>
              </a:rPr>
              <a:t>SKB Mostar                                  1</a:t>
            </a:r>
          </a:p>
          <a:p>
            <a:pPr>
              <a:spcBef>
                <a:spcPct val="20000"/>
              </a:spcBef>
              <a:buFontTx/>
              <a:buChar char="-"/>
            </a:pPr>
            <a:r>
              <a:rPr lang="sr-Latn-CS" sz="2000" b="1" dirty="0" smtClean="0">
                <a:solidFill>
                  <a:schemeClr val="accent2"/>
                </a:solidFill>
              </a:rPr>
              <a:t>ZC Brčko                                       1</a:t>
            </a:r>
            <a:endParaRPr lang="sr-Latn-CS" sz="2000" b="1" dirty="0">
              <a:solidFill>
                <a:schemeClr val="accent2"/>
              </a:solidFill>
            </a:endParaRPr>
          </a:p>
          <a:p>
            <a:pPr>
              <a:spcBef>
                <a:spcPct val="20000"/>
              </a:spcBef>
            </a:pPr>
            <a:endParaRPr lang="sr-Latn-CS" sz="2000" b="1" dirty="0">
              <a:solidFill>
                <a:schemeClr val="accent2"/>
              </a:solidFill>
            </a:endParaRPr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4648200" y="1752600"/>
            <a:ext cx="4267200" cy="381000"/>
          </a:xfrm>
          <a:prstGeom prst="rect">
            <a:avLst/>
          </a:prstGeom>
          <a:gradFill rotWithShape="1">
            <a:gsLst>
              <a:gs pos="0">
                <a:srgbClr val="DDDDDD">
                  <a:gamma/>
                  <a:shade val="46275"/>
                  <a:invGamma/>
                </a:srgbClr>
              </a:gs>
              <a:gs pos="100000">
                <a:srgbClr val="DDDDDD"/>
              </a:gs>
            </a:gsLst>
            <a:lin ang="18900000" scaled="1"/>
          </a:gra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sr-Latn-CS" sz="2000" b="1" dirty="0">
                <a:solidFill>
                  <a:schemeClr val="accent2"/>
                </a:solidFill>
              </a:rPr>
              <a:t>Van Srbije	                           </a:t>
            </a:r>
            <a:r>
              <a:rPr lang="en-US" sz="2000" b="1" dirty="0">
                <a:solidFill>
                  <a:schemeClr val="accent2"/>
                </a:solidFill>
              </a:rPr>
              <a:t>  </a:t>
            </a:r>
            <a:r>
              <a:rPr lang="sr-Latn-RS" sz="2000" b="1" dirty="0">
                <a:solidFill>
                  <a:schemeClr val="accent2"/>
                </a:solidFill>
              </a:rPr>
              <a:t>6</a:t>
            </a:r>
            <a:r>
              <a:rPr lang="en-US" sz="2000" b="1" dirty="0">
                <a:solidFill>
                  <a:schemeClr val="accent2"/>
                </a:solidFill>
              </a:rPr>
              <a:t>     </a:t>
            </a:r>
            <a:r>
              <a:rPr lang="sr-Latn-CS" sz="2000" b="1" dirty="0">
                <a:solidFill>
                  <a:schemeClr val="accent2"/>
                </a:solidFill>
              </a:rPr>
              <a:t>                  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" cy="466723"/>
          </a:xfrm>
        </p:spPr>
        <p:txBody>
          <a:bodyPr/>
          <a:lstStyle/>
          <a:p>
            <a:r>
              <a:rPr lang="sr-Latn-RS"/>
              <a:t/>
            </a:r>
            <a:br>
              <a:rPr lang="sr-Latn-RS"/>
            </a:br>
            <a:endParaRPr lang="en-US"/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358775" y="39329"/>
            <a:ext cx="85439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sr-Latn-CS" sz="4000" kern="0" dirty="0">
                <a:solidFill>
                  <a:srgbClr val="FFFF66"/>
                </a:solidFill>
              </a:rPr>
              <a:t>Eho škola Dedinje</a:t>
            </a:r>
            <a:br>
              <a:rPr lang="sr-Latn-CS" sz="4000" kern="0" dirty="0">
                <a:solidFill>
                  <a:srgbClr val="FFFF66"/>
                </a:solidFill>
              </a:rPr>
            </a:br>
            <a:r>
              <a:rPr lang="sr-Latn-CS" sz="4000" i="1" kern="0" dirty="0" smtClean="0">
                <a:solidFill>
                  <a:srgbClr val="FFFF66"/>
                </a:solidFill>
              </a:rPr>
              <a:t>28. </a:t>
            </a:r>
            <a:r>
              <a:rPr lang="sr-Latn-CS" sz="4000" i="1" kern="0" dirty="0">
                <a:solidFill>
                  <a:srgbClr val="FFFF66"/>
                </a:solidFill>
              </a:rPr>
              <a:t>osnovni kurs</a:t>
            </a:r>
            <a:br>
              <a:rPr lang="sr-Latn-CS" sz="4000" i="1" kern="0" dirty="0">
                <a:solidFill>
                  <a:srgbClr val="FFFF66"/>
                </a:solidFill>
              </a:rPr>
            </a:br>
            <a:r>
              <a:rPr lang="sr-Latn-RS" sz="4000" i="1" dirty="0" smtClean="0">
                <a:solidFill>
                  <a:srgbClr val="FFFF66"/>
                </a:solidFill>
              </a:rPr>
              <a:t> Septembar 2023.</a:t>
            </a:r>
            <a:endParaRPr lang="en-US" sz="3600" i="1" kern="0" dirty="0">
              <a:solidFill>
                <a:srgbClr val="FFFF66"/>
              </a:solidFill>
            </a:endParaRPr>
          </a:p>
        </p:txBody>
      </p:sp>
      <p:sp>
        <p:nvSpPr>
          <p:cNvPr id="12" name="Rectangle 76">
            <a:extLst>
              <a:ext uri="{FF2B5EF4-FFF2-40B4-BE49-F238E27FC236}">
                <a16:creationId xmlns="" xmlns:a16="http://schemas.microsoft.com/office/drawing/2014/main" id="{DB85506D-8DFD-4A95-AD5F-A59426469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106180"/>
            <a:ext cx="4167187" cy="457200"/>
          </a:xfrm>
          <a:prstGeom prst="rect">
            <a:avLst/>
          </a:prstGeom>
          <a:solidFill>
            <a:srgbClr val="FADAED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sr-Latn-CS" sz="2000" b="1" dirty="0" smtClean="0">
                <a:solidFill>
                  <a:schemeClr val="accent2"/>
                </a:solidFill>
              </a:rPr>
              <a:t>OB Šabac                                1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13" name="Rectangle 76">
            <a:extLst>
              <a:ext uri="{FF2B5EF4-FFF2-40B4-BE49-F238E27FC236}">
                <a16:creationId xmlns="" xmlns:a16="http://schemas.microsoft.com/office/drawing/2014/main" id="{F28B9855-8F70-476C-B355-C169757ED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913" y="4716265"/>
            <a:ext cx="4167187" cy="541536"/>
          </a:xfrm>
          <a:prstGeom prst="rect">
            <a:avLst/>
          </a:prstGeom>
          <a:solidFill>
            <a:srgbClr val="FADAED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sr-Latn-CS" sz="2000" b="1" dirty="0" smtClean="0">
                <a:solidFill>
                  <a:schemeClr val="accent2"/>
                </a:solidFill>
              </a:rPr>
              <a:t>OB Zrenjanin                          1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" name="Rectangle 65">
            <a:extLst>
              <a:ext uri="{FF2B5EF4-FFF2-40B4-BE49-F238E27FC236}">
                <a16:creationId xmlns="" xmlns:a16="http://schemas.microsoft.com/office/drawing/2014/main" id="{BD3FFD30-775E-56C3-0053-A25DE225B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953000"/>
            <a:ext cx="4392149" cy="1196203"/>
          </a:xfrm>
          <a:prstGeom prst="rect">
            <a:avLst/>
          </a:prstGeom>
          <a:solidFill>
            <a:srgbClr val="FFFF66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sr-Latn-CS" sz="2000" b="1" dirty="0">
                <a:solidFill>
                  <a:schemeClr val="accent2"/>
                </a:solidFill>
              </a:rPr>
              <a:t>CG                                        </a:t>
            </a:r>
            <a:r>
              <a:rPr lang="en-US" sz="2000" b="1" dirty="0">
                <a:solidFill>
                  <a:schemeClr val="accent2"/>
                </a:solidFill>
              </a:rPr>
              <a:t> </a:t>
            </a:r>
            <a:r>
              <a:rPr lang="sr-Latn-RS" sz="2000" b="1" dirty="0">
                <a:solidFill>
                  <a:schemeClr val="accent2"/>
                </a:solidFill>
              </a:rPr>
              <a:t>          </a:t>
            </a:r>
            <a:r>
              <a:rPr lang="sr-Latn-RS" sz="2000" b="1" dirty="0" smtClean="0">
                <a:solidFill>
                  <a:schemeClr val="accent2"/>
                </a:solidFill>
              </a:rPr>
              <a:t>2</a:t>
            </a:r>
            <a:endParaRPr lang="sr-Latn-CS" sz="2000" b="1" dirty="0">
              <a:solidFill>
                <a:schemeClr val="accent2"/>
              </a:solidFill>
            </a:endParaRPr>
          </a:p>
          <a:p>
            <a:pPr>
              <a:spcBef>
                <a:spcPct val="20000"/>
              </a:spcBef>
              <a:buFontTx/>
              <a:buChar char="-"/>
            </a:pPr>
            <a:r>
              <a:rPr lang="sr-Latn-CS" sz="2000" b="1" dirty="0" smtClean="0">
                <a:solidFill>
                  <a:schemeClr val="accent2"/>
                </a:solidFill>
              </a:rPr>
              <a:t>KC </a:t>
            </a:r>
            <a:r>
              <a:rPr lang="sr-Latn-CS" sz="2000" b="1" dirty="0">
                <a:solidFill>
                  <a:schemeClr val="accent2"/>
                </a:solidFill>
              </a:rPr>
              <a:t>Crne Gore                              </a:t>
            </a:r>
            <a:r>
              <a:rPr lang="sr-Latn-CS" sz="2000" b="1" dirty="0" smtClean="0">
                <a:solidFill>
                  <a:schemeClr val="accent2"/>
                </a:solidFill>
              </a:rPr>
              <a:t> 1</a:t>
            </a:r>
          </a:p>
          <a:p>
            <a:pPr>
              <a:spcBef>
                <a:spcPct val="20000"/>
              </a:spcBef>
              <a:buFontTx/>
              <a:buChar char="-"/>
            </a:pPr>
            <a:r>
              <a:rPr lang="sr-Latn-CS" sz="2000" b="1" dirty="0" smtClean="0">
                <a:solidFill>
                  <a:schemeClr val="accent2"/>
                </a:solidFill>
              </a:rPr>
              <a:t>OB Kotor                                       1</a:t>
            </a:r>
            <a:endParaRPr lang="sr-Latn-CS" sz="2000" b="1" dirty="0">
              <a:solidFill>
                <a:schemeClr val="accent2"/>
              </a:solidFill>
            </a:endParaRPr>
          </a:p>
          <a:p>
            <a:pPr>
              <a:spcBef>
                <a:spcPct val="20000"/>
              </a:spcBef>
            </a:pPr>
            <a:endParaRPr lang="sr-Latn-CS" sz="20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93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EHO ŠKOLA DEDINJE IZVEŠTAJ O  28. OSNOVNOM KURSU</vt:lpstr>
      <vt:lpstr>Eho škola Dedinje 28. osnovni kurs Septembar 2023.</vt:lpstr>
      <vt:lpstr>Slide 3</vt:lpstr>
      <vt:lpstr>Eho škola Dedinje 28. osnovni kurs  Septembar 2023.</vt:lpstr>
      <vt:lpstr> </vt:lpstr>
    </vt:vector>
  </TitlesOfParts>
  <Company>ikvbd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IZVEŠTAJ O  1. OSNOVNOM KURSU IZ EHOKARDIOGRAFIJE</dc:title>
  <dc:creator>Jelena</dc:creator>
  <cp:lastModifiedBy>ikvbd2</cp:lastModifiedBy>
  <cp:revision>140</cp:revision>
  <dcterms:created xsi:type="dcterms:W3CDTF">2007-11-29T11:07:37Z</dcterms:created>
  <dcterms:modified xsi:type="dcterms:W3CDTF">2024-02-06T10:13:12Z</dcterms:modified>
</cp:coreProperties>
</file>