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7" r:id="rId2"/>
    <p:sldId id="258" r:id="rId3"/>
    <p:sldId id="261" r:id="rId4"/>
    <p:sldId id="264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FF66"/>
    <a:srgbClr val="89F3BE"/>
    <a:srgbClr val="FF9900"/>
    <a:srgbClr val="DAE28E"/>
    <a:srgbClr val="E6D48A"/>
    <a:srgbClr val="F4AAD6"/>
    <a:srgbClr val="FACB92"/>
    <a:srgbClr val="FADA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6" autoAdjust="0"/>
    <p:restoredTop sz="91837" autoAdjust="0"/>
  </p:normalViewPr>
  <p:slideViewPr>
    <p:cSldViewPr showGuides="1">
      <p:cViewPr varScale="1">
        <p:scale>
          <a:sx n="62" d="100"/>
          <a:sy n="62" d="100"/>
        </p:scale>
        <p:origin x="1416" y="40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1CA037-30D6-4D85-95BB-DD293B4AC6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64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3FF05-ADE5-4A07-9E9D-538A3E862AED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6F6EC-DD88-4865-8171-FDF8BF885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31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6F6EC-DD88-4865-8171-FDF8BF88596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9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E1A9B-D0FE-44A4-A2C8-DBCB7A10C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70FC6-5E01-4224-B895-C19BE3DF7E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DA24B-875D-443F-9B23-14C7937E63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86B50-A697-4F5A-BB20-6557150DF4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47F85-6C7D-462A-B00A-156A6B6747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F14-86D8-4C63-89A6-A2CDB1C13F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EE952-A098-4605-8065-B8695883D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E9C6C-E217-4D0D-8DD1-BCA44DE15A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ADE12-4B20-4542-B1A6-60E2040D2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EE5B2-8D75-40DF-9BA7-539963CA72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C8D2D-7CBA-4072-AEC5-45A9D1A3B8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0E4ED6-9B44-4F51-8ABA-38FAEC61F0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29908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rgbClr val="FFFF66"/>
                </a:solidFill>
              </a:rPr>
              <a:t>EHO </a:t>
            </a:r>
            <a:r>
              <a:rPr lang="sr-Latn-CS" sz="4800" b="1" dirty="0">
                <a:solidFill>
                  <a:srgbClr val="FFFF66"/>
                </a:solidFill>
              </a:rPr>
              <a:t>ŠKOLA DEDINJE</a:t>
            </a:r>
            <a:br>
              <a:rPr lang="en-US" b="1" dirty="0">
                <a:solidFill>
                  <a:srgbClr val="FFFF66"/>
                </a:solidFill>
              </a:rPr>
            </a:br>
            <a:r>
              <a:rPr lang="en-US" sz="4200" i="1" dirty="0">
                <a:solidFill>
                  <a:srgbClr val="FFFF66"/>
                </a:solidFill>
              </a:rPr>
              <a:t>I</a:t>
            </a:r>
            <a:r>
              <a:rPr lang="sr-Latn-CS" sz="4200" i="1" dirty="0">
                <a:solidFill>
                  <a:srgbClr val="FFFF66"/>
                </a:solidFill>
              </a:rPr>
              <a:t>ZVEŠTAJ O </a:t>
            </a:r>
            <a:br>
              <a:rPr lang="sr-Latn-CS" sz="4200" i="1" dirty="0">
                <a:solidFill>
                  <a:srgbClr val="FFFF66"/>
                </a:solidFill>
              </a:rPr>
            </a:br>
            <a:r>
              <a:rPr lang="sr-Latn-CS" sz="4200" i="1" dirty="0">
                <a:solidFill>
                  <a:srgbClr val="FFFF66"/>
                </a:solidFill>
              </a:rPr>
              <a:t>32. OSNOVNOM KURSU</a:t>
            </a:r>
            <a:endParaRPr lang="en-US" sz="4200" i="1" dirty="0">
              <a:solidFill>
                <a:srgbClr val="FFFF66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943600"/>
            <a:ext cx="85344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3000" i="1">
                <a:solidFill>
                  <a:schemeClr val="bg1"/>
                </a:solidFill>
              </a:rPr>
              <a:t>Institut za kardiovaskularne bolesti Dedinje</a:t>
            </a:r>
            <a:endParaRPr lang="en-US" sz="3000" i="1">
              <a:solidFill>
                <a:schemeClr val="bg1"/>
              </a:solidFill>
            </a:endParaRPr>
          </a:p>
        </p:txBody>
      </p:sp>
      <p:pic>
        <p:nvPicPr>
          <p:cNvPr id="19460" name="Picture 4" descr="Transparency Dedinje 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5814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2316162"/>
          </a:xfrm>
        </p:spPr>
        <p:txBody>
          <a:bodyPr/>
          <a:lstStyle/>
          <a:p>
            <a:r>
              <a:rPr lang="sr-Latn-CS" sz="4000" dirty="0">
                <a:solidFill>
                  <a:srgbClr val="FFFF66"/>
                </a:solidFill>
              </a:rPr>
              <a:t>Eho škola Dedinje</a:t>
            </a:r>
            <a:br>
              <a:rPr lang="sr-Latn-CS" sz="4000" dirty="0">
                <a:solidFill>
                  <a:srgbClr val="FFFF66"/>
                </a:solidFill>
              </a:rPr>
            </a:br>
            <a:r>
              <a:rPr lang="sr-Latn-CS" sz="4000" i="1" dirty="0">
                <a:solidFill>
                  <a:srgbClr val="FFFF66"/>
                </a:solidFill>
              </a:rPr>
              <a:t>32. osnovni kurs</a:t>
            </a:r>
            <a:br>
              <a:rPr lang="sr-Latn-CS" sz="4000" i="1" dirty="0">
                <a:solidFill>
                  <a:srgbClr val="FFFF66"/>
                </a:solidFill>
              </a:rPr>
            </a:br>
            <a:r>
              <a:rPr lang="sr-Latn-RS" sz="4000" i="1" dirty="0">
                <a:solidFill>
                  <a:srgbClr val="FFFF66"/>
                </a:solidFill>
              </a:rPr>
              <a:t>Septembar 2025.</a:t>
            </a:r>
            <a:endParaRPr lang="en-US" sz="3600" i="1" dirty="0">
              <a:solidFill>
                <a:srgbClr val="FFFF66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2461846"/>
            <a:ext cx="4114800" cy="662354"/>
          </a:xfrm>
          <a:solidFill>
            <a:schemeClr val="accent1"/>
          </a:solidFill>
          <a:ln w="12700">
            <a:solidFill>
              <a:schemeClr val="bg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r-Latn-CS" b="1" dirty="0">
                <a:solidFill>
                  <a:schemeClr val="accent2"/>
                </a:solidFill>
              </a:rPr>
              <a:t>Teorijski deo 5 dana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048000" y="4114800"/>
            <a:ext cx="3276600" cy="16697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3000" b="1" dirty="0">
                <a:solidFill>
                  <a:schemeClr val="accent2"/>
                </a:solidFill>
              </a:rPr>
              <a:t>11 nedelja celodnevne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3000" b="1" dirty="0">
                <a:solidFill>
                  <a:schemeClr val="accent2"/>
                </a:solidFill>
              </a:rPr>
              <a:t>praktične obuke</a:t>
            </a:r>
            <a:endParaRPr lang="en-US" sz="3000" b="1" dirty="0">
              <a:solidFill>
                <a:schemeClr val="accent2"/>
              </a:solidFill>
            </a:endParaRPr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4576186" y="3200400"/>
            <a:ext cx="0" cy="838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819400" y="2438400"/>
            <a:ext cx="3276600" cy="6699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3200" b="1" dirty="0">
                <a:solidFill>
                  <a:srgbClr val="000066"/>
                </a:solidFill>
              </a:rPr>
              <a:t>Polaznika 10</a:t>
            </a:r>
            <a:endParaRPr lang="en-US" sz="3200" b="1" dirty="0">
              <a:solidFill>
                <a:srgbClr val="000066"/>
              </a:solidFill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52400" y="4038600"/>
            <a:ext cx="28956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specijalista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Interne medicine</a:t>
            </a:r>
            <a:endParaRPr lang="en-US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495800" y="3124200"/>
            <a:ext cx="0" cy="4460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057400" y="3581400"/>
            <a:ext cx="4876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2057400" y="3581400"/>
            <a:ext cx="0" cy="3730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6934200" y="3581400"/>
            <a:ext cx="0" cy="3730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6248400" y="4038600"/>
            <a:ext cx="27432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specijalizanta 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Interne medicine</a:t>
            </a:r>
            <a:endParaRPr lang="en-US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534400" cy="231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r-Latn-CS" sz="4000" kern="0" dirty="0">
                <a:solidFill>
                  <a:srgbClr val="FFFF66"/>
                </a:solidFill>
              </a:rPr>
              <a:t>Eho škola Dedinje</a:t>
            </a:r>
            <a:br>
              <a:rPr lang="sr-Latn-CS" sz="4000" kern="0" dirty="0">
                <a:solidFill>
                  <a:srgbClr val="FFFF66"/>
                </a:solidFill>
              </a:rPr>
            </a:br>
            <a:r>
              <a:rPr lang="sr-Latn-CS" sz="4000" i="1" kern="0" dirty="0">
                <a:solidFill>
                  <a:srgbClr val="FFFF66"/>
                </a:solidFill>
              </a:rPr>
              <a:t>32. osnovni kurs</a:t>
            </a:r>
            <a:br>
              <a:rPr lang="sr-Latn-CS" sz="4000" i="1" kern="0" dirty="0">
                <a:solidFill>
                  <a:srgbClr val="FFFF66"/>
                </a:solidFill>
              </a:rPr>
            </a:br>
            <a:r>
              <a:rPr lang="sr-Latn-RS" sz="4000" i="1" dirty="0">
                <a:solidFill>
                  <a:srgbClr val="FFFF66"/>
                </a:solidFill>
              </a:rPr>
              <a:t> Septembar 2025.</a:t>
            </a:r>
            <a:endParaRPr lang="en-US" sz="3600" i="1" kern="0" dirty="0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20113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dirty="0">
                <a:solidFill>
                  <a:srgbClr val="FFFF66"/>
                </a:solidFill>
              </a:rPr>
              <a:t>Eho škola Dedinje</a:t>
            </a:r>
            <a:br>
              <a:rPr lang="sr-Latn-CS" dirty="0">
                <a:solidFill>
                  <a:srgbClr val="FFFF66"/>
                </a:solidFill>
              </a:rPr>
            </a:br>
            <a:r>
              <a:rPr lang="sr-Latn-CS" sz="4000" i="1" dirty="0">
                <a:solidFill>
                  <a:srgbClr val="FFFF66"/>
                </a:solidFill>
              </a:rPr>
              <a:t>32. osnovni kurs</a:t>
            </a:r>
            <a:br>
              <a:rPr lang="sr-Latn-CS" sz="4000" i="1" dirty="0">
                <a:solidFill>
                  <a:srgbClr val="FFFF66"/>
                </a:solidFill>
              </a:rPr>
            </a:br>
            <a:r>
              <a:rPr lang="sr-Latn-RS" sz="4000" i="1" dirty="0">
                <a:solidFill>
                  <a:srgbClr val="FFFF66"/>
                </a:solidFill>
              </a:rPr>
              <a:t> Septembar 2025.</a:t>
            </a:r>
            <a:endParaRPr lang="en-US" sz="4000" i="1" dirty="0">
              <a:solidFill>
                <a:srgbClr val="FFFF66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86000" y="3352800"/>
            <a:ext cx="45720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3200" b="1">
                <a:solidFill>
                  <a:srgbClr val="000066"/>
                </a:solidFill>
              </a:rPr>
              <a:t>Zaposlenih polaznika</a:t>
            </a:r>
            <a:endParaRPr lang="en-US" sz="3200" b="1">
              <a:solidFill>
                <a:srgbClr val="000066"/>
              </a:solidFill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5000" y="5257800"/>
            <a:ext cx="52578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9/10 u radnom odnosu</a:t>
            </a:r>
            <a:endParaRPr lang="en-US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4495800" y="4114800"/>
            <a:ext cx="0" cy="1066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28599" y="1766732"/>
            <a:ext cx="4167188" cy="366868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</a:srgbClr>
              </a:gs>
              <a:gs pos="100000">
                <a:srgbClr val="DDDDDD"/>
              </a:gs>
            </a:gsLst>
            <a:lin ang="18900000" scaled="1"/>
          </a:gra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Srbija	                                         5	</a:t>
            </a:r>
            <a:r>
              <a:rPr lang="en-US" sz="2000" b="1" dirty="0">
                <a:solidFill>
                  <a:schemeClr val="accent2"/>
                </a:solidFill>
              </a:rPr>
              <a:t>       </a:t>
            </a:r>
            <a:r>
              <a:rPr lang="sr-Latn-CS" sz="2000" b="1" dirty="0">
                <a:solidFill>
                  <a:schemeClr val="accent2"/>
                </a:solidFill>
              </a:rPr>
              <a:t>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228599" y="2333623"/>
            <a:ext cx="4167187" cy="431699"/>
          </a:xfrm>
          <a:prstGeom prst="rect">
            <a:avLst/>
          </a:prstGeom>
          <a:solidFill>
            <a:srgbClr val="F4AAD6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Van Beograda		               4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268" name="Rectangle 76"/>
          <p:cNvSpPr>
            <a:spLocks noChangeArrowheads="1"/>
          </p:cNvSpPr>
          <p:nvPr/>
        </p:nvSpPr>
        <p:spPr bwMode="auto">
          <a:xfrm>
            <a:off x="228600" y="2878393"/>
            <a:ext cx="4167187" cy="457200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>
                <a:solidFill>
                  <a:schemeClr val="accent2"/>
                </a:solidFill>
              </a:rPr>
              <a:t>OB Aranđelovac                     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273" name="Rectangle 81"/>
          <p:cNvSpPr>
            <a:spLocks noChangeArrowheads="1"/>
          </p:cNvSpPr>
          <p:nvPr/>
        </p:nvSpPr>
        <p:spPr bwMode="auto">
          <a:xfrm>
            <a:off x="228600" y="3485535"/>
            <a:ext cx="4167187" cy="457200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>
                <a:solidFill>
                  <a:schemeClr val="accent2"/>
                </a:solidFill>
              </a:rPr>
              <a:t>OB Paraćin                              2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7" name="Rectangle 65"/>
          <p:cNvSpPr>
            <a:spLocks noChangeArrowheads="1"/>
          </p:cNvSpPr>
          <p:nvPr/>
        </p:nvSpPr>
        <p:spPr bwMode="auto">
          <a:xfrm>
            <a:off x="4648200" y="2328224"/>
            <a:ext cx="4392149" cy="1100338"/>
          </a:xfrm>
          <a:prstGeom prst="rect">
            <a:avLst/>
          </a:prstGeom>
          <a:solidFill>
            <a:srgbClr val="E6D48A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BIH                                       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sr-Latn-RS" sz="2000" b="1" dirty="0">
                <a:solidFill>
                  <a:schemeClr val="accent2"/>
                </a:solidFill>
              </a:rPr>
              <a:t>          3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>
                <a:solidFill>
                  <a:schemeClr val="accent2"/>
                </a:solidFill>
              </a:rPr>
              <a:t>UKC RS                                         3</a:t>
            </a:r>
          </a:p>
          <a:p>
            <a:pPr>
              <a:spcBef>
                <a:spcPct val="20000"/>
              </a:spcBef>
            </a:pPr>
            <a:endParaRPr lang="sr-Latn-CS" sz="2000" b="1" dirty="0">
              <a:solidFill>
                <a:schemeClr val="accent2"/>
              </a:solidFill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4648199" y="1752600"/>
            <a:ext cx="4367213" cy="381000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</a:srgbClr>
              </a:gs>
              <a:gs pos="100000">
                <a:srgbClr val="DDDDDD"/>
              </a:gs>
            </a:gsLst>
            <a:lin ang="18900000" scaled="1"/>
          </a:gra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Van Srbije	                           </a:t>
            </a:r>
            <a:r>
              <a:rPr lang="en-US" sz="2000" b="1" dirty="0">
                <a:solidFill>
                  <a:schemeClr val="accent2"/>
                </a:solidFill>
              </a:rPr>
              <a:t>  </a:t>
            </a:r>
            <a:r>
              <a:rPr lang="sr-Latn-RS" sz="2000" b="1" dirty="0">
                <a:solidFill>
                  <a:schemeClr val="accent2"/>
                </a:solidFill>
              </a:rPr>
              <a:t>5</a:t>
            </a:r>
            <a:r>
              <a:rPr lang="en-US" sz="2000" b="1" dirty="0">
                <a:solidFill>
                  <a:schemeClr val="accent2"/>
                </a:solidFill>
              </a:rPr>
              <a:t>     </a:t>
            </a:r>
            <a:r>
              <a:rPr lang="sr-Latn-CS" sz="2000" b="1" dirty="0">
                <a:solidFill>
                  <a:schemeClr val="accent2"/>
                </a:solidFill>
              </a:rPr>
              <a:t>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" cy="466723"/>
          </a:xfrm>
        </p:spPr>
        <p:txBody>
          <a:bodyPr/>
          <a:lstStyle/>
          <a:p>
            <a:br>
              <a:rPr lang="sr-Latn-RS"/>
            </a:br>
            <a:endParaRPr lang="en-U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358775" y="39329"/>
            <a:ext cx="85439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r-Latn-CS" sz="4000" kern="0" dirty="0">
                <a:solidFill>
                  <a:srgbClr val="FFFF66"/>
                </a:solidFill>
              </a:rPr>
              <a:t>Eho škola Dedinje</a:t>
            </a:r>
            <a:br>
              <a:rPr lang="sr-Latn-CS" sz="4000" kern="0" dirty="0">
                <a:solidFill>
                  <a:srgbClr val="FFFF66"/>
                </a:solidFill>
              </a:rPr>
            </a:br>
            <a:r>
              <a:rPr lang="sr-Latn-CS" sz="4000" i="1" kern="0" dirty="0">
                <a:solidFill>
                  <a:srgbClr val="FFFF66"/>
                </a:solidFill>
              </a:rPr>
              <a:t>32. osnovni kurs</a:t>
            </a:r>
            <a:br>
              <a:rPr lang="sr-Latn-CS" sz="4000" i="1" kern="0" dirty="0">
                <a:solidFill>
                  <a:srgbClr val="FFFF66"/>
                </a:solidFill>
              </a:rPr>
            </a:br>
            <a:r>
              <a:rPr lang="sr-Latn-RS" sz="4000" i="1" dirty="0">
                <a:solidFill>
                  <a:srgbClr val="FFFF66"/>
                </a:solidFill>
              </a:rPr>
              <a:t> Septembar 2025.</a:t>
            </a:r>
            <a:endParaRPr lang="en-US" sz="3600" i="1" kern="0" dirty="0">
              <a:solidFill>
                <a:srgbClr val="FFFF66"/>
              </a:solidFill>
            </a:endParaRPr>
          </a:p>
        </p:txBody>
      </p:sp>
      <p:sp>
        <p:nvSpPr>
          <p:cNvPr id="13" name="Rectangle 76">
            <a:extLst>
              <a:ext uri="{FF2B5EF4-FFF2-40B4-BE49-F238E27FC236}">
                <a16:creationId xmlns:a16="http://schemas.microsoft.com/office/drawing/2014/main" id="{F28B9855-8F70-476C-B355-C169757ED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92677"/>
            <a:ext cx="4167187" cy="541536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>
                <a:solidFill>
                  <a:schemeClr val="accent2"/>
                </a:solidFill>
              </a:rPr>
              <a:t>OB Kladovo                             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14" name="Rectangle 65">
            <a:extLst>
              <a:ext uri="{FF2B5EF4-FFF2-40B4-BE49-F238E27FC236}">
                <a16:creationId xmlns:a16="http://schemas.microsoft.com/office/drawing/2014/main" id="{7A7C8A40-6667-4673-81E8-012EE8E79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532967"/>
            <a:ext cx="4392149" cy="1100338"/>
          </a:xfrm>
          <a:prstGeom prst="rect">
            <a:avLst/>
          </a:prstGeom>
          <a:solidFill>
            <a:srgbClr val="E6D48A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CG                                       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sr-Latn-RS" sz="2000" b="1" dirty="0">
                <a:solidFill>
                  <a:schemeClr val="accent2"/>
                </a:solidFill>
              </a:rPr>
              <a:t>          2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>
                <a:solidFill>
                  <a:schemeClr val="accent2"/>
                </a:solidFill>
              </a:rPr>
              <a:t>KC CG                                           2</a:t>
            </a:r>
          </a:p>
          <a:p>
            <a:pPr>
              <a:spcBef>
                <a:spcPct val="20000"/>
              </a:spcBef>
            </a:pPr>
            <a:endParaRPr lang="sr-Latn-CS" sz="2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131</Words>
  <Application>Microsoft Office PowerPoint</Application>
  <PresentationFormat>On-screen Show (4:3)</PresentationFormat>
  <Paragraphs>28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Default Design</vt:lpstr>
      <vt:lpstr>EHO ŠKOLA DEDINJE IZVEŠTAJ O  32. OSNOVNOM KURSU</vt:lpstr>
      <vt:lpstr>Eho škola Dedinje 32. osnovni kurs Septembar 2025.</vt:lpstr>
      <vt:lpstr>PowerPoint Presentation</vt:lpstr>
      <vt:lpstr>Eho škola Dedinje 32. osnovni kurs  Septembar 2025.</vt:lpstr>
      <vt:lpstr> </vt:lpstr>
    </vt:vector>
  </TitlesOfParts>
  <Company>ikvbd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IZVEŠTAJ O  1. OSNOVNOM KURSU IZ EHOKARDIOGRAFIJE</dc:title>
  <dc:creator>Jelena</dc:creator>
  <cp:lastModifiedBy>Korisnik</cp:lastModifiedBy>
  <cp:revision>144</cp:revision>
  <dcterms:created xsi:type="dcterms:W3CDTF">2007-11-29T11:07:37Z</dcterms:created>
  <dcterms:modified xsi:type="dcterms:W3CDTF">2025-12-05T08:50:40Z</dcterms:modified>
</cp:coreProperties>
</file>